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79" r:id="rId7"/>
    <p:sldId id="261" r:id="rId8"/>
    <p:sldId id="280" r:id="rId9"/>
    <p:sldId id="262" r:id="rId10"/>
    <p:sldId id="281" r:id="rId11"/>
    <p:sldId id="263" r:id="rId12"/>
    <p:sldId id="282" r:id="rId13"/>
    <p:sldId id="264" r:id="rId14"/>
    <p:sldId id="283" r:id="rId15"/>
    <p:sldId id="265" r:id="rId16"/>
    <p:sldId id="284" r:id="rId17"/>
    <p:sldId id="278" r:id="rId18"/>
    <p:sldId id="285" r:id="rId19"/>
    <p:sldId id="277" r:id="rId20"/>
    <p:sldId id="286" r:id="rId21"/>
    <p:sldId id="276" r:id="rId22"/>
    <p:sldId id="287" r:id="rId23"/>
    <p:sldId id="275" r:id="rId24"/>
    <p:sldId id="288" r:id="rId25"/>
    <p:sldId id="274" r:id="rId26"/>
    <p:sldId id="289" r:id="rId27"/>
    <p:sldId id="273" r:id="rId28"/>
    <p:sldId id="290" r:id="rId29"/>
    <p:sldId id="272" r:id="rId30"/>
    <p:sldId id="291" r:id="rId31"/>
    <p:sldId id="268" r:id="rId32"/>
    <p:sldId id="292" r:id="rId33"/>
    <p:sldId id="271" r:id="rId34"/>
    <p:sldId id="293" r:id="rId3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69" d="100"/>
          <a:sy n="69" d="100"/>
        </p:scale>
        <p:origin x="-546"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BBC91E9-DDED-45D8-B4C2-8D4AA31A99F4}" type="datetimeFigureOut">
              <a:rPr lang="en-US" smtClean="0"/>
              <a:pPr/>
              <a:t>3/23/2009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2DD2173-ADFC-4CA2-A0BF-ECF165EF0739}"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BBC91E9-DDED-45D8-B4C2-8D4AA31A99F4}" type="datetimeFigureOut">
              <a:rPr lang="en-US" smtClean="0"/>
              <a:pPr/>
              <a:t>3/23/2009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2DD2173-ADFC-4CA2-A0BF-ECF165EF0739}"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BBC91E9-DDED-45D8-B4C2-8D4AA31A99F4}" type="datetimeFigureOut">
              <a:rPr lang="en-US" smtClean="0"/>
              <a:pPr/>
              <a:t>3/23/2009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2DD2173-ADFC-4CA2-A0BF-ECF165EF0739}"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BBC91E9-DDED-45D8-B4C2-8D4AA31A99F4}" type="datetimeFigureOut">
              <a:rPr lang="en-US" smtClean="0"/>
              <a:pPr/>
              <a:t>3/23/2009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2DD2173-ADFC-4CA2-A0BF-ECF165EF0739}"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BBC91E9-DDED-45D8-B4C2-8D4AA31A99F4}" type="datetimeFigureOut">
              <a:rPr lang="en-US" smtClean="0"/>
              <a:pPr/>
              <a:t>3/23/2009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2DD2173-ADFC-4CA2-A0BF-ECF165EF0739}"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BBC91E9-DDED-45D8-B4C2-8D4AA31A99F4}" type="datetimeFigureOut">
              <a:rPr lang="en-US" smtClean="0"/>
              <a:pPr/>
              <a:t>3/23/2009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2DD2173-ADFC-4CA2-A0BF-ECF165EF0739}"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BBC91E9-DDED-45D8-B4C2-8D4AA31A99F4}" type="datetimeFigureOut">
              <a:rPr lang="en-US" smtClean="0"/>
              <a:pPr/>
              <a:t>3/23/2009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2DD2173-ADFC-4CA2-A0BF-ECF165EF0739}"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BBC91E9-DDED-45D8-B4C2-8D4AA31A99F4}" type="datetimeFigureOut">
              <a:rPr lang="en-US" smtClean="0"/>
              <a:pPr/>
              <a:t>3/23/2009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2DD2173-ADFC-4CA2-A0BF-ECF165EF0739}"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BBC91E9-DDED-45D8-B4C2-8D4AA31A99F4}" type="datetimeFigureOut">
              <a:rPr lang="en-US" smtClean="0"/>
              <a:pPr/>
              <a:t>3/23/2009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2DD2173-ADFC-4CA2-A0BF-ECF165EF0739}"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BBC91E9-DDED-45D8-B4C2-8D4AA31A99F4}" type="datetimeFigureOut">
              <a:rPr lang="en-US" smtClean="0"/>
              <a:pPr/>
              <a:t>3/23/2009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2DD2173-ADFC-4CA2-A0BF-ECF165EF0739}"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BBC91E9-DDED-45D8-B4C2-8D4AA31A99F4}" type="datetimeFigureOut">
              <a:rPr lang="en-US" smtClean="0"/>
              <a:pPr/>
              <a:t>3/23/2009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2DD2173-ADFC-4CA2-A0BF-ECF165EF0739}"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rgbClr val="DDEBCF"/>
            </a:gs>
            <a:gs pos="50000">
              <a:srgbClr val="9CB86E"/>
            </a:gs>
            <a:gs pos="100000">
              <a:srgbClr val="156B13"/>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BBC91E9-DDED-45D8-B4C2-8D4AA31A99F4}" type="datetimeFigureOut">
              <a:rPr lang="en-US" smtClean="0"/>
              <a:pPr/>
              <a:t>3/23/2009</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D2173-ADFC-4CA2-A0BF-ECF165EF0739}"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1905000"/>
            <a:ext cx="6781800" cy="3539430"/>
          </a:xfrm>
          <a:prstGeom prst="rect">
            <a:avLst/>
          </a:prstGeom>
          <a:noFill/>
        </p:spPr>
        <p:txBody>
          <a:bodyPr wrap="square" rtlCol="0">
            <a:spAutoFit/>
          </a:bodyPr>
          <a:lstStyle/>
          <a:p>
            <a:pPr algn="ctr"/>
            <a:r>
              <a:rPr lang="en-US" sz="3200" dirty="0" smtClean="0">
                <a:latin typeface="Cooper Std Black" pitchFamily="18" charset="0"/>
              </a:rPr>
              <a:t>Sally is married with one allowance.  She makes $390.50 each week.  How much is withheld from each paycheck for Federal Taxes?  How much is withheld for an entire year?</a:t>
            </a:r>
            <a:endParaRPr lang="en-US" sz="3200" dirty="0">
              <a:latin typeface="Cooper Std Black" pitchFamily="18" charset="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838200" y="19812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$3,600 in exemptions</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1143000"/>
            <a:ext cx="6781800" cy="5016758"/>
          </a:xfrm>
          <a:prstGeom prst="rect">
            <a:avLst/>
          </a:prstGeom>
          <a:noFill/>
        </p:spPr>
        <p:txBody>
          <a:bodyPr wrap="square" rtlCol="0">
            <a:spAutoFit/>
          </a:bodyPr>
          <a:lstStyle/>
          <a:p>
            <a:pPr algn="ctr"/>
            <a:r>
              <a:rPr lang="en-US" sz="4000" dirty="0" smtClean="0">
                <a:latin typeface="Cooper Std Black" pitchFamily="18" charset="0"/>
              </a:rPr>
              <a:t>Monica earns $63,840 annually.  She is married and has 2 dependents.  Her state tax rate is 3.7%.  How much will get withheld for state taxes per year?</a:t>
            </a:r>
            <a:endParaRPr lang="en-US" sz="4000" dirty="0">
              <a:latin typeface="Cooper Std Black" pitchFamily="18" charset="0"/>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838200" y="19812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$2199.28 per year</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1143000"/>
            <a:ext cx="6781800" cy="5016758"/>
          </a:xfrm>
          <a:prstGeom prst="rect">
            <a:avLst/>
          </a:prstGeom>
          <a:noFill/>
        </p:spPr>
        <p:txBody>
          <a:bodyPr wrap="square" rtlCol="0">
            <a:spAutoFit/>
          </a:bodyPr>
          <a:lstStyle/>
          <a:p>
            <a:pPr algn="ctr"/>
            <a:r>
              <a:rPr lang="en-US" sz="4000" dirty="0" err="1" smtClean="0">
                <a:latin typeface="Cooper Std Black" pitchFamily="18" charset="0"/>
              </a:rPr>
              <a:t>Conor</a:t>
            </a:r>
            <a:r>
              <a:rPr lang="en-US" sz="4000" dirty="0" smtClean="0">
                <a:latin typeface="Cooper Std Black" pitchFamily="18" charset="0"/>
              </a:rPr>
              <a:t> earns $217 per week.  He is single and has one dependent.  His state tax rate is 3.2%.  How much will be withheld from EACH PAYCHECK for state taxes?</a:t>
            </a:r>
            <a:endParaRPr lang="en-US" sz="4000" dirty="0">
              <a:latin typeface="Cooper Std Black" pitchFamily="18" charset="0"/>
            </a:endParaRP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838200" y="19812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$5.59 per payc</a:t>
            </a:r>
            <a:r>
              <a:rPr lang="en-US" sz="8800" b="1"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heck</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066800" y="990600"/>
            <a:ext cx="6781800" cy="5016758"/>
          </a:xfrm>
          <a:prstGeom prst="rect">
            <a:avLst/>
          </a:prstGeom>
          <a:noFill/>
        </p:spPr>
        <p:txBody>
          <a:bodyPr wrap="square" rtlCol="0">
            <a:spAutoFit/>
          </a:bodyPr>
          <a:lstStyle/>
          <a:p>
            <a:pPr algn="ctr"/>
            <a:r>
              <a:rPr lang="en-US" sz="4000" dirty="0" smtClean="0">
                <a:latin typeface="Cooper Std Black" pitchFamily="18" charset="0"/>
              </a:rPr>
              <a:t>Tony makes $21,350 per year.  He is married and has one dependent.  Use the State Tax Rate Table on page 122 to determine how much is withheld per year for state taxes.</a:t>
            </a:r>
            <a:endParaRPr lang="en-US" sz="4000" dirty="0">
              <a:latin typeface="Cooper Std Black" pitchFamily="18" charset="0"/>
            </a:endParaRP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838200" y="19812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$797.50 per year</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838200"/>
            <a:ext cx="6781800" cy="5078313"/>
          </a:xfrm>
          <a:prstGeom prst="rect">
            <a:avLst/>
          </a:prstGeom>
          <a:noFill/>
        </p:spPr>
        <p:txBody>
          <a:bodyPr wrap="square" rtlCol="0">
            <a:spAutoFit/>
          </a:bodyPr>
          <a:lstStyle/>
          <a:p>
            <a:pPr algn="ctr"/>
            <a:r>
              <a:rPr lang="en-US" sz="3600" dirty="0" smtClean="0">
                <a:latin typeface="Cooper Std Black" pitchFamily="18" charset="0"/>
              </a:rPr>
              <a:t>Mary is paid semimonthly.  She makes $1421 per pay period.  She is single and has two dependents.  Use the State Tax Rate table on page 122 to determine how much is withheld for state taxes per PAYCHECK.</a:t>
            </a:r>
            <a:endParaRPr lang="en-US" sz="3600" dirty="0">
              <a:latin typeface="Cooper Std Black" pitchFamily="18" charset="0"/>
            </a:endParaRP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838200" y="19812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$61.47 </a:t>
            </a: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per paycheck</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295400" y="1447800"/>
            <a:ext cx="6781800" cy="3785652"/>
          </a:xfrm>
          <a:prstGeom prst="rect">
            <a:avLst/>
          </a:prstGeom>
          <a:noFill/>
        </p:spPr>
        <p:txBody>
          <a:bodyPr wrap="square" rtlCol="0">
            <a:spAutoFit/>
          </a:bodyPr>
          <a:lstStyle/>
          <a:p>
            <a:pPr algn="ctr"/>
            <a:r>
              <a:rPr lang="en-US" sz="4000" dirty="0" smtClean="0">
                <a:latin typeface="Cooper Std Black" pitchFamily="18" charset="0"/>
              </a:rPr>
              <a:t>Shelly made $4789 so far this year.  If the Social Security tax rate is 6.2%, how much has Shelly had to pay out so far?</a:t>
            </a:r>
            <a:endParaRPr lang="en-US" sz="4000" dirty="0">
              <a:latin typeface="Cooper Std Black" pitchFamily="18" charset="0"/>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838200" y="2057400"/>
            <a:ext cx="7567008" cy="2554545"/>
          </a:xfrm>
          <a:prstGeom prst="rect">
            <a:avLst/>
          </a:prstGeom>
          <a:noFill/>
        </p:spPr>
        <p:txBody>
          <a:bodyPr wrap="none" lIns="91440" tIns="45720" rIns="91440" bIns="45720">
            <a:spAutoFit/>
          </a:bodyPr>
          <a:lstStyle/>
          <a:p>
            <a:pPr algn="ctr"/>
            <a:r>
              <a:rPr lang="en-US" sz="80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$21 per paycheck</a:t>
            </a:r>
          </a:p>
          <a:p>
            <a:pPr algn="ctr"/>
            <a:r>
              <a:rPr lang="en-US" sz="8000" b="1"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$1092 per year</a:t>
            </a:r>
            <a:endParaRPr lang="en-US" sz="80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838200" y="2514600"/>
            <a:ext cx="7543800" cy="1446550"/>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$296.92 so far</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1371600"/>
            <a:ext cx="6781800" cy="3785652"/>
          </a:xfrm>
          <a:prstGeom prst="rect">
            <a:avLst/>
          </a:prstGeom>
          <a:noFill/>
        </p:spPr>
        <p:txBody>
          <a:bodyPr wrap="square" rtlCol="0">
            <a:spAutoFit/>
          </a:bodyPr>
          <a:lstStyle/>
          <a:p>
            <a:pPr algn="ctr"/>
            <a:r>
              <a:rPr lang="en-US" sz="4000" dirty="0" smtClean="0">
                <a:latin typeface="Cooper Std Black" pitchFamily="18" charset="0"/>
              </a:rPr>
              <a:t>Junior earns $45,440 a year.  How much is deducted per year for Social Security (6.2%) and Medicate (1.45%) combined?</a:t>
            </a:r>
            <a:endParaRPr lang="en-US" sz="4000" dirty="0">
              <a:latin typeface="Cooper Std Black" pitchFamily="18" charset="0"/>
            </a:endParaRP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838200" y="19812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$3476.16 per year</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219200" y="609600"/>
            <a:ext cx="6781800" cy="5632311"/>
          </a:xfrm>
          <a:prstGeom prst="rect">
            <a:avLst/>
          </a:prstGeom>
          <a:noFill/>
        </p:spPr>
        <p:txBody>
          <a:bodyPr wrap="square" rtlCol="0">
            <a:spAutoFit/>
          </a:bodyPr>
          <a:lstStyle/>
          <a:p>
            <a:pPr algn="ctr"/>
            <a:r>
              <a:rPr lang="en-US" sz="3600" dirty="0" smtClean="0">
                <a:latin typeface="Cooper Std Black" pitchFamily="18" charset="0"/>
              </a:rPr>
              <a:t>Jorge is married, earns $526 weekly and claims no allowances.  His gross pay to date this year is $9,912.  How much is deducted from his paycheck this week for federal income, social security (6.2), and </a:t>
            </a:r>
            <a:r>
              <a:rPr lang="en-US" sz="3600" dirty="0" err="1" smtClean="0">
                <a:latin typeface="Cooper Std Black" pitchFamily="18" charset="0"/>
              </a:rPr>
              <a:t>medicare</a:t>
            </a:r>
            <a:r>
              <a:rPr lang="en-US" sz="3600" dirty="0" smtClean="0">
                <a:latin typeface="Cooper Std Black" pitchFamily="18" charset="0"/>
              </a:rPr>
              <a:t> (1.45)?  </a:t>
            </a:r>
            <a:endParaRPr lang="en-US" sz="3600" dirty="0">
              <a:latin typeface="Cooper Std Black" pitchFamily="18" charset="0"/>
            </a:endParaRP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838200" y="19812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$89.24 is deducted </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1295400"/>
            <a:ext cx="6781800" cy="3785652"/>
          </a:xfrm>
          <a:prstGeom prst="rect">
            <a:avLst/>
          </a:prstGeom>
          <a:noFill/>
        </p:spPr>
        <p:txBody>
          <a:bodyPr wrap="square" rtlCol="0">
            <a:spAutoFit/>
          </a:bodyPr>
          <a:lstStyle/>
          <a:p>
            <a:pPr algn="ctr"/>
            <a:r>
              <a:rPr lang="en-US" sz="4000" dirty="0" err="1" smtClean="0">
                <a:latin typeface="Cooper Std Black" pitchFamily="18" charset="0"/>
              </a:rPr>
              <a:t>Shaina’s</a:t>
            </a:r>
            <a:r>
              <a:rPr lang="en-US" sz="4000" dirty="0" smtClean="0">
                <a:latin typeface="Cooper Std Black" pitchFamily="18" charset="0"/>
              </a:rPr>
              <a:t> annual health insurance plan is $6,000.  Her employer pays 80%.  How much will </a:t>
            </a:r>
            <a:r>
              <a:rPr lang="en-US" sz="4000" dirty="0" err="1" smtClean="0">
                <a:latin typeface="Cooper Std Black" pitchFamily="18" charset="0"/>
              </a:rPr>
              <a:t>Shaina</a:t>
            </a:r>
            <a:r>
              <a:rPr lang="en-US" sz="4000" dirty="0" smtClean="0">
                <a:latin typeface="Cooper Std Black" pitchFamily="18" charset="0"/>
              </a:rPr>
              <a:t> pay in one year for her insurance?</a:t>
            </a:r>
            <a:endParaRPr lang="en-US" sz="4000" dirty="0">
              <a:latin typeface="Cooper Std Black" pitchFamily="18" charset="0"/>
            </a:endParaRPr>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914400" y="2438400"/>
            <a:ext cx="7543800" cy="1446550"/>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$1200 a year</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1143000"/>
            <a:ext cx="6781800" cy="4401205"/>
          </a:xfrm>
          <a:prstGeom prst="rect">
            <a:avLst/>
          </a:prstGeom>
          <a:noFill/>
        </p:spPr>
        <p:txBody>
          <a:bodyPr wrap="square" rtlCol="0">
            <a:spAutoFit/>
          </a:bodyPr>
          <a:lstStyle/>
          <a:p>
            <a:pPr algn="ctr"/>
            <a:r>
              <a:rPr lang="en-US" sz="4000" dirty="0" smtClean="0">
                <a:latin typeface="Cooper Std Black" pitchFamily="18" charset="0"/>
              </a:rPr>
              <a:t>Fred’s annual group insurance costs $9,345.  His employer pays 60% of the cost.  How much does Fred pay per PAYCHECK if he is paid biweekly.</a:t>
            </a:r>
            <a:endParaRPr lang="en-US" sz="4000" dirty="0">
              <a:latin typeface="Cooper Std Black" pitchFamily="18" charset="0"/>
            </a:endParaRPr>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914400" y="20574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$143.77 per paycheck</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1143000"/>
            <a:ext cx="6781800" cy="5078313"/>
          </a:xfrm>
          <a:prstGeom prst="rect">
            <a:avLst/>
          </a:prstGeom>
          <a:noFill/>
        </p:spPr>
        <p:txBody>
          <a:bodyPr wrap="square" rtlCol="0">
            <a:spAutoFit/>
          </a:bodyPr>
          <a:lstStyle/>
          <a:p>
            <a:pPr algn="ctr"/>
            <a:r>
              <a:rPr lang="en-US" sz="3600" dirty="0" smtClean="0">
                <a:latin typeface="Cooper Std Black" pitchFamily="18" charset="0"/>
              </a:rPr>
              <a:t>Catherine earns $342.42 weekly.  Her group medical insurance costs $2,650 a year, of which the company pays 70% of the costs.  How much is deducted weekly from her paycheck for medical insurance?</a:t>
            </a:r>
            <a:endParaRPr lang="en-US" sz="3600" dirty="0">
              <a:latin typeface="Cooper Std Black" pitchFamily="18" charset="0"/>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1143000"/>
            <a:ext cx="6781800" cy="4401205"/>
          </a:xfrm>
          <a:prstGeom prst="rect">
            <a:avLst/>
          </a:prstGeom>
          <a:noFill/>
        </p:spPr>
        <p:txBody>
          <a:bodyPr wrap="square" rtlCol="0">
            <a:spAutoFit/>
          </a:bodyPr>
          <a:lstStyle/>
          <a:p>
            <a:pPr algn="ctr"/>
            <a:r>
              <a:rPr lang="en-US" sz="4000" dirty="0" smtClean="0">
                <a:latin typeface="Cooper Std Black" pitchFamily="18" charset="0"/>
              </a:rPr>
              <a:t>Chuck is single and has 5 allowances.  He brings home $563.20 per week.  How much will he get taken out in Federal Taxes in a YEAR?</a:t>
            </a:r>
            <a:endParaRPr lang="en-US" sz="4000" dirty="0">
              <a:latin typeface="Cooper Std Black" pitchFamily="18" charset="0"/>
            </a:endParaRP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914400" y="20574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$15.29 </a:t>
            </a:r>
            <a:r>
              <a:rPr lang="en-US" sz="8800" b="1"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per paycheck</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219200" y="914400"/>
            <a:ext cx="6781800" cy="5078313"/>
          </a:xfrm>
          <a:prstGeom prst="rect">
            <a:avLst/>
          </a:prstGeom>
          <a:noFill/>
        </p:spPr>
        <p:txBody>
          <a:bodyPr wrap="square" rtlCol="0">
            <a:spAutoFit/>
          </a:bodyPr>
          <a:lstStyle/>
          <a:p>
            <a:pPr algn="ctr"/>
            <a:r>
              <a:rPr lang="en-US" sz="3600" dirty="0" smtClean="0">
                <a:latin typeface="Cooper Std Black" pitchFamily="18" charset="0"/>
              </a:rPr>
              <a:t>Ralph is married and claims 2 allowances.  His gross weekly salary is $450.  Each week he pays federal, social security, and </a:t>
            </a:r>
            <a:r>
              <a:rPr lang="en-US" sz="3600" dirty="0" err="1" smtClean="0">
                <a:latin typeface="Cooper Std Black" pitchFamily="18" charset="0"/>
              </a:rPr>
              <a:t>medicare</a:t>
            </a:r>
            <a:r>
              <a:rPr lang="en-US" sz="3600" dirty="0" smtClean="0">
                <a:latin typeface="Cooper Std Black" pitchFamily="18" charset="0"/>
              </a:rPr>
              <a:t> taxes, $11.20 for medical insurance, and $5 for the credit union.  What is his net pay?</a:t>
            </a:r>
            <a:endParaRPr lang="en-US" sz="3600" dirty="0">
              <a:latin typeface="Cooper Std Black" pitchFamily="18" charset="0"/>
            </a:endParaRPr>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914400" y="20574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$377.37 after taxes</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685800"/>
            <a:ext cx="6781800" cy="5632311"/>
          </a:xfrm>
          <a:prstGeom prst="rect">
            <a:avLst/>
          </a:prstGeom>
          <a:noFill/>
        </p:spPr>
        <p:txBody>
          <a:bodyPr wrap="square" rtlCol="0">
            <a:spAutoFit/>
          </a:bodyPr>
          <a:lstStyle/>
          <a:p>
            <a:pPr algn="ctr"/>
            <a:r>
              <a:rPr lang="en-US" sz="3600" dirty="0" smtClean="0">
                <a:latin typeface="Cooper Std Black" pitchFamily="18" charset="0"/>
              </a:rPr>
              <a:t>Orville earns $30,000 a year.  He is single, claims 3 allowances and has 2 dependents.  Weekly deductions include $14.50 for medical insurance, federal taxes, state taxes (3.1%), Medicare, and Social Security.  What is his net pay?</a:t>
            </a:r>
            <a:endParaRPr lang="en-US" sz="3600" dirty="0">
              <a:latin typeface="Cooper Std Black" pitchFamily="18" charset="0"/>
            </a:endParaRPr>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914400" y="20574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$453.40 after taxes</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914400" y="2590800"/>
            <a:ext cx="7543800" cy="1446550"/>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$1456 per year</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219200" y="1219200"/>
            <a:ext cx="6781800" cy="4401205"/>
          </a:xfrm>
          <a:prstGeom prst="rect">
            <a:avLst/>
          </a:prstGeom>
          <a:noFill/>
        </p:spPr>
        <p:txBody>
          <a:bodyPr wrap="square" rtlCol="0">
            <a:spAutoFit/>
          </a:bodyPr>
          <a:lstStyle/>
          <a:p>
            <a:pPr algn="ctr"/>
            <a:r>
              <a:rPr lang="en-US" sz="4000" dirty="0" smtClean="0">
                <a:latin typeface="Cooper Std Black" pitchFamily="18" charset="0"/>
              </a:rPr>
              <a:t>Bertha makes $1832.20 semimonthly.  She is single and claims 2 allowances.  How much will she get withheld for Federal taxes each week?</a:t>
            </a:r>
            <a:endParaRPr lang="en-US" sz="4000" dirty="0">
              <a:latin typeface="Cooper Std Black" pitchFamily="18" charset="0"/>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914400" y="2590800"/>
            <a:ext cx="7543800" cy="1446550"/>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$115 per week</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1143000"/>
            <a:ext cx="6781800" cy="3785652"/>
          </a:xfrm>
          <a:prstGeom prst="rect">
            <a:avLst/>
          </a:prstGeom>
          <a:noFill/>
        </p:spPr>
        <p:txBody>
          <a:bodyPr wrap="square" rtlCol="0">
            <a:spAutoFit/>
          </a:bodyPr>
          <a:lstStyle/>
          <a:p>
            <a:pPr algn="ctr"/>
            <a:r>
              <a:rPr lang="en-US" sz="4000" dirty="0" smtClean="0">
                <a:latin typeface="Cooper Std Black" pitchFamily="18" charset="0"/>
              </a:rPr>
              <a:t>Dan is married and makes $2087 biweekly.  If he claims 3 allowances, how much is taken out for Federal Taxes per PAYCHECK?</a:t>
            </a:r>
            <a:endParaRPr lang="en-US" sz="4000" dirty="0">
              <a:latin typeface="Cooper Std Black" pitchFamily="18" charset="0"/>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6B19C"/>
            </a:gs>
            <a:gs pos="30000">
              <a:srgbClr val="D49E6C"/>
            </a:gs>
            <a:gs pos="70000">
              <a:srgbClr val="A65528"/>
            </a:gs>
            <a:gs pos="100000">
              <a:srgbClr val="663012"/>
            </a:gs>
          </a:gsLst>
          <a:path path="shape">
            <a:fillToRect l="50000" t="50000" r="50000" b="50000"/>
          </a:path>
          <a:tileRect/>
        </a:gradFill>
        <a:effectLst/>
      </p:bgPr>
    </p:bg>
    <p:spTree>
      <p:nvGrpSpPr>
        <p:cNvPr id="1" name=""/>
        <p:cNvGrpSpPr/>
        <p:nvPr/>
      </p:nvGrpSpPr>
      <p:grpSpPr>
        <a:xfrm>
          <a:off x="0" y="0"/>
          <a:ext cx="0" cy="0"/>
          <a:chOff x="0" y="0"/>
          <a:chExt cx="0" cy="0"/>
        </a:xfrm>
      </p:grpSpPr>
      <p:sp>
        <p:nvSpPr>
          <p:cNvPr id="3" name="Rectangle 2"/>
          <p:cNvSpPr/>
          <p:nvPr/>
        </p:nvSpPr>
        <p:spPr>
          <a:xfrm>
            <a:off x="838200" y="1981200"/>
            <a:ext cx="7543800" cy="2800767"/>
          </a:xfrm>
          <a:prstGeom prst="rect">
            <a:avLst/>
          </a:prstGeom>
          <a:noFill/>
        </p:spPr>
        <p:txBody>
          <a:bodyPr wrap="square" lIns="91440" tIns="45720" rIns="91440" bIns="45720">
            <a:spAutoFit/>
          </a:bodyPr>
          <a:lstStyle/>
          <a:p>
            <a:pPr algn="ctr"/>
            <a:r>
              <a:rPr lang="en-US" sz="8800" b="1" cap="none" spc="0"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rPr>
              <a:t>$202 per paycheck</a:t>
            </a:r>
            <a:endParaRPr lang="en-US" sz="8800" b="1" cap="none" spc="0"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1143000" y="1676400"/>
            <a:ext cx="6781800" cy="3785652"/>
          </a:xfrm>
          <a:prstGeom prst="rect">
            <a:avLst/>
          </a:prstGeom>
          <a:noFill/>
        </p:spPr>
        <p:txBody>
          <a:bodyPr wrap="square" rtlCol="0">
            <a:spAutoFit/>
          </a:bodyPr>
          <a:lstStyle/>
          <a:p>
            <a:pPr algn="ctr"/>
            <a:r>
              <a:rPr lang="en-US" sz="4000" dirty="0" smtClean="0">
                <a:latin typeface="Cooper Std Black" pitchFamily="18" charset="0"/>
              </a:rPr>
              <a:t>Frank earns $57,900 annually.  If he is single and has 3 dependents, how much will he claim as personal exemptions?</a:t>
            </a:r>
            <a:endParaRPr lang="en-US" sz="4000" dirty="0">
              <a:latin typeface="Cooper Std Black" pitchFamily="18" charset="0"/>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178</TotalTime>
  <Words>650</Words>
  <Application>Microsoft Office PowerPoint</Application>
  <PresentationFormat>On-screen Show (4:3)</PresentationFormat>
  <Paragraphs>35</Paragraphs>
  <Slides>34</Slides>
  <Notes>0</Notes>
  <HiddenSlides>0</HiddenSlides>
  <MMClips>0</MMClips>
  <ScaleCrop>false</ScaleCrop>
  <HeadingPairs>
    <vt:vector size="4" baseType="variant">
      <vt:variant>
        <vt:lpstr>Theme</vt:lpstr>
      </vt:variant>
      <vt:variant>
        <vt:i4>1</vt:i4>
      </vt:variant>
      <vt:variant>
        <vt:lpstr>Slide Titles</vt:lpstr>
      </vt:variant>
      <vt:variant>
        <vt:i4>34</vt:i4>
      </vt:variant>
    </vt:vector>
  </HeadingPairs>
  <TitlesOfParts>
    <vt:vector size="35" baseType="lpstr">
      <vt:lpstr>Office Theme</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Slide 18</vt:lpstr>
      <vt:lpstr>Slide 19</vt:lpstr>
      <vt:lpstr>Slide 20</vt:lpstr>
      <vt:lpstr>Slide 21</vt:lpstr>
      <vt:lpstr>Slide 22</vt:lpstr>
      <vt:lpstr>Slide 23</vt:lpstr>
      <vt:lpstr>Slide 24</vt:lpstr>
      <vt:lpstr>Slide 25</vt:lpstr>
      <vt:lpstr>Slide 26</vt:lpstr>
      <vt:lpstr>Slide 27</vt:lpstr>
      <vt:lpstr>Slide 28</vt:lpstr>
      <vt:lpstr>Slide 29</vt:lpstr>
      <vt:lpstr>Slide 30</vt:lpstr>
      <vt:lpstr>Slide 31</vt:lpstr>
      <vt:lpstr>Slide 32</vt:lpstr>
      <vt:lpstr>Slide 33</vt:lpstr>
      <vt:lpstr>Slide 34</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TFISHER</dc:creator>
  <cp:lastModifiedBy>Lauren Senske</cp:lastModifiedBy>
  <cp:revision>13</cp:revision>
  <dcterms:created xsi:type="dcterms:W3CDTF">2009-03-18T17:08:12Z</dcterms:created>
  <dcterms:modified xsi:type="dcterms:W3CDTF">2009-03-23T16:36:54Z</dcterms:modified>
</cp:coreProperties>
</file>

<file path=docProps/thumbnail.jpeg>
</file>